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A1"/>
    <a:srgbClr val="FFCCCC"/>
    <a:srgbClr val="F5862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CDB85-FAC0-4474-A67A-07CDD60D961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E81E-9921-4DF8-933F-CD9ED94C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1E81E-9921-4DF8-933F-CD9ED94C18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microsoft.com/office/2007/relationships/hdphoto" Target="../media/hdphoto8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Relationship Id="rId22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7" Type="http://schemas.openxmlformats.org/officeDocument/2006/relationships/image" Target="../media/image4.jpg"/><Relationship Id="rId12" Type="http://schemas.openxmlformats.org/officeDocument/2006/relationships/image" Target="../media/image22.png"/><Relationship Id="rId17" Type="http://schemas.microsoft.com/office/2007/relationships/hdphoto" Target="../media/hdphoto15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microsoft.com/office/2007/relationships/hdphoto" Target="../media/hdphoto10.wdp"/><Relationship Id="rId24" Type="http://schemas.microsoft.com/office/2007/relationships/hdphoto" Target="../media/hdphoto12.wdp"/><Relationship Id="rId5" Type="http://schemas.openxmlformats.org/officeDocument/2006/relationships/audio" Target="../media/audio2.wav"/><Relationship Id="rId15" Type="http://schemas.microsoft.com/office/2007/relationships/hdphoto" Target="../media/hdphoto16.wdp"/><Relationship Id="rId23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microsoft.com/office/2007/relationships/hdphoto" Target="../media/hdphoto9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microsoft.com/office/2007/relationships/hdphoto" Target="../media/hdphoto9.wdp"/><Relationship Id="rId3" Type="http://schemas.openxmlformats.org/officeDocument/2006/relationships/slideLayout" Target="../slideLayouts/slideLayout7.xml"/><Relationship Id="rId21" Type="http://schemas.microsoft.com/office/2007/relationships/hdphoto" Target="../media/hdphoto11.wdp"/><Relationship Id="rId7" Type="http://schemas.openxmlformats.org/officeDocument/2006/relationships/image" Target="../media/image4.jpg"/><Relationship Id="rId12" Type="http://schemas.microsoft.com/office/2007/relationships/hdphoto" Target="../media/hdphoto13.wdp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microsoft.com/office/2007/relationships/hdphoto" Target="../media/hdphoto15.wdp"/><Relationship Id="rId20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23" Type="http://schemas.microsoft.com/office/2007/relationships/hdphoto" Target="../media/hdphoto12.wdp"/><Relationship Id="rId10" Type="http://schemas.microsoft.com/office/2007/relationships/hdphoto" Target="../media/hdphoto10.wdp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8.png"/><Relationship Id="rId14" Type="http://schemas.microsoft.com/office/2007/relationships/hdphoto" Target="../media/hdphoto16.wdp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4.wdp"/><Relationship Id="rId7" Type="http://schemas.openxmlformats.org/officeDocument/2006/relationships/image" Target="../media/image4.jpg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microsoft.com/office/2007/relationships/hdphoto" Target="../media/hdphoto11.wdp"/><Relationship Id="rId23" Type="http://schemas.microsoft.com/office/2007/relationships/hdphoto" Target="../media/hdphoto15.wdp"/><Relationship Id="rId10" Type="http://schemas.microsoft.com/office/2007/relationships/hdphoto" Target="../media/hdphoto9.wdp"/><Relationship Id="rId19" Type="http://schemas.microsoft.com/office/2007/relationships/hdphoto" Target="../media/hdphoto13.wdp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4.jpg"/><Relationship Id="rId21" Type="http://schemas.openxmlformats.org/officeDocument/2006/relationships/image" Target="../media/image2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4.wdp"/><Relationship Id="rId7" Type="http://schemas.openxmlformats.org/officeDocument/2006/relationships/image" Target="../media/image4.jpg"/><Relationship Id="rId12" Type="http://schemas.microsoft.com/office/2007/relationships/hdphoto" Target="../media/hdphoto10.wdp"/><Relationship Id="rId17" Type="http://schemas.microsoft.com/office/2007/relationships/hdphoto" Target="../media/hdphoto12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microsoft.com/office/2007/relationships/hdphoto" Target="../media/hdphoto11.wdp"/><Relationship Id="rId23" Type="http://schemas.microsoft.com/office/2007/relationships/hdphoto" Target="../media/hdphoto15.wdp"/><Relationship Id="rId10" Type="http://schemas.microsoft.com/office/2007/relationships/hdphoto" Target="../media/hdphoto9.wdp"/><Relationship Id="rId19" Type="http://schemas.microsoft.com/office/2007/relationships/hdphoto" Target="../media/hdphoto13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0.wdp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6.wdp"/><Relationship Id="rId7" Type="http://schemas.openxmlformats.org/officeDocument/2006/relationships/image" Target="../media/image4.jpg"/><Relationship Id="rId12" Type="http://schemas.openxmlformats.org/officeDocument/2006/relationships/image" Target="../media/image18.png"/><Relationship Id="rId17" Type="http://schemas.microsoft.com/office/2007/relationships/hdphoto" Target="../media/hdphoto12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microsoft.com/office/2007/relationships/hdphoto" Target="../media/hdphoto9.wdp"/><Relationship Id="rId24" Type="http://schemas.openxmlformats.org/officeDocument/2006/relationships/image" Target="../media/image19.png"/><Relationship Id="rId5" Type="http://schemas.openxmlformats.org/officeDocument/2006/relationships/audio" Target="../media/audio2.wav"/><Relationship Id="rId15" Type="http://schemas.microsoft.com/office/2007/relationships/hdphoto" Target="../media/hdphoto11.wdp"/><Relationship Id="rId23" Type="http://schemas.microsoft.com/office/2007/relationships/hdphoto" Target="../media/hdphoto15.wdp"/><Relationship Id="rId10" Type="http://schemas.openxmlformats.org/officeDocument/2006/relationships/image" Target="../media/image17.png"/><Relationship Id="rId19" Type="http://schemas.microsoft.com/office/2007/relationships/hdphoto" Target="../media/hdphoto1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1.wdp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5.wdp"/><Relationship Id="rId7" Type="http://schemas.openxmlformats.org/officeDocument/2006/relationships/image" Target="../media/image4.jpg"/><Relationship Id="rId12" Type="http://schemas.openxmlformats.org/officeDocument/2006/relationships/image" Target="../media/image20.png"/><Relationship Id="rId17" Type="http://schemas.microsoft.com/office/2007/relationships/hdphoto" Target="../media/hdphoto13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microsoft.com/office/2007/relationships/hdphoto" Target="../media/hdphoto10.wdp"/><Relationship Id="rId24" Type="http://schemas.openxmlformats.org/officeDocument/2006/relationships/image" Target="../media/image17.png"/><Relationship Id="rId5" Type="http://schemas.openxmlformats.org/officeDocument/2006/relationships/audio" Target="../media/audio2.wav"/><Relationship Id="rId15" Type="http://schemas.microsoft.com/office/2007/relationships/hdphoto" Target="../media/hdphoto12.wdp"/><Relationship Id="rId23" Type="http://schemas.microsoft.com/office/2007/relationships/hdphoto" Target="../media/hdphoto9.wdp"/><Relationship Id="rId10" Type="http://schemas.openxmlformats.org/officeDocument/2006/relationships/image" Target="../media/image18.png"/><Relationship Id="rId19" Type="http://schemas.microsoft.com/office/2007/relationships/hdphoto" Target="../media/hdphoto16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1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9.wdp"/><Relationship Id="rId7" Type="http://schemas.openxmlformats.org/officeDocument/2006/relationships/image" Target="../media/image4.jpg"/><Relationship Id="rId12" Type="http://schemas.openxmlformats.org/officeDocument/2006/relationships/image" Target="../media/image21.png"/><Relationship Id="rId17" Type="http://schemas.microsoft.com/office/2007/relationships/hdphoto" Target="../media/hdphoto16.wdp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microsoft.com/office/2007/relationships/hdphoto" Target="../media/hdphoto10.wdp"/><Relationship Id="rId24" Type="http://schemas.microsoft.com/office/2007/relationships/hdphoto" Target="../media/hdphoto11.wdp"/><Relationship Id="rId5" Type="http://schemas.openxmlformats.org/officeDocument/2006/relationships/audio" Target="../media/audio2.wav"/><Relationship Id="rId15" Type="http://schemas.microsoft.com/office/2007/relationships/hdphoto" Target="../media/hdphoto13.wdp"/><Relationship Id="rId23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microsoft.com/office/2007/relationships/hdphoto" Target="../media/hdphoto15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5.png"/><Relationship Id="rId14" Type="http://schemas.openxmlformats.org/officeDocument/2006/relationships/image" Target="../media/image22.png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microsoft.com/office/2007/relationships/hdphoto" Target="../media/hdphoto7.wdp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6300192" y="1338292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0739" y="188640"/>
            <a:ext cx="6373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прячется рыбка?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23528" y="1090811"/>
            <a:ext cx="5832648" cy="3346301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i="1" dirty="0" smtClean="0">
                <a:solidFill>
                  <a:srgbClr val="0070C0"/>
                </a:solidFill>
              </a:rPr>
              <a:t>Все рыбки быстрые, юркие, проворные, они умеют ловко прятаться за кораллами, ракушками, морскими звёздами. </a:t>
            </a:r>
          </a:p>
          <a:p>
            <a:pPr algn="ctr"/>
            <a:r>
              <a:rPr lang="ru-RU" sz="1550" i="1" dirty="0" smtClean="0">
                <a:solidFill>
                  <a:srgbClr val="0070C0"/>
                </a:solidFill>
              </a:rPr>
              <a:t>В ходе поиска рыбки, приговаривай так: </a:t>
            </a:r>
          </a:p>
          <a:p>
            <a:pPr algn="ctr"/>
            <a:r>
              <a:rPr lang="ru-RU" sz="1550" i="1" dirty="0" smtClean="0">
                <a:solidFill>
                  <a:srgbClr val="0070C0"/>
                </a:solidFill>
              </a:rPr>
              <a:t>«Рыбка </a:t>
            </a:r>
            <a:r>
              <a:rPr lang="ru-RU" sz="1550" i="1" dirty="0" err="1" smtClean="0">
                <a:solidFill>
                  <a:srgbClr val="0070C0"/>
                </a:solidFill>
              </a:rPr>
              <a:t>спРяталась</a:t>
            </a:r>
            <a:r>
              <a:rPr lang="ru-RU" sz="1550" i="1" dirty="0" smtClean="0">
                <a:solidFill>
                  <a:srgbClr val="0070C0"/>
                </a:solidFill>
              </a:rPr>
              <a:t> за Розовой </a:t>
            </a:r>
            <a:r>
              <a:rPr lang="ru-RU" sz="1550" i="1" dirty="0" err="1" smtClean="0">
                <a:solidFill>
                  <a:srgbClr val="0070C0"/>
                </a:solidFill>
              </a:rPr>
              <a:t>моРской</a:t>
            </a:r>
            <a:r>
              <a:rPr lang="ru-RU" sz="1550" i="1" dirty="0" smtClean="0">
                <a:solidFill>
                  <a:srgbClr val="0070C0"/>
                </a:solidFill>
              </a:rPr>
              <a:t> звездой». Или – «</a:t>
            </a:r>
            <a:r>
              <a:rPr lang="ru-RU" sz="1550" i="1" dirty="0">
                <a:solidFill>
                  <a:srgbClr val="0070C0"/>
                </a:solidFill>
              </a:rPr>
              <a:t>Рыбка </a:t>
            </a:r>
            <a:r>
              <a:rPr lang="ru-RU" sz="1550" i="1" dirty="0" err="1" smtClean="0">
                <a:solidFill>
                  <a:srgbClr val="0070C0"/>
                </a:solidFill>
              </a:rPr>
              <a:t>спРяталась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>
                <a:solidFill>
                  <a:srgbClr val="0070C0"/>
                </a:solidFill>
              </a:rPr>
              <a:t>за </a:t>
            </a:r>
            <a:r>
              <a:rPr lang="ru-RU" sz="1550" i="1" dirty="0" err="1" smtClean="0">
                <a:solidFill>
                  <a:srgbClr val="0070C0"/>
                </a:solidFill>
              </a:rPr>
              <a:t>сеРыми</a:t>
            </a:r>
            <a:r>
              <a:rPr lang="ru-RU" sz="1550" i="1" dirty="0" smtClean="0">
                <a:solidFill>
                  <a:srgbClr val="0070C0"/>
                </a:solidFill>
              </a:rPr>
              <a:t> </a:t>
            </a:r>
            <a:r>
              <a:rPr lang="ru-RU" sz="1550" i="1" dirty="0" err="1" smtClean="0">
                <a:solidFill>
                  <a:srgbClr val="0070C0"/>
                </a:solidFill>
              </a:rPr>
              <a:t>коРаллами</a:t>
            </a:r>
            <a:r>
              <a:rPr lang="ru-RU" sz="1550" i="1" dirty="0" smtClean="0">
                <a:solidFill>
                  <a:srgbClr val="0070C0"/>
                </a:solidFill>
              </a:rPr>
              <a:t>». </a:t>
            </a:r>
          </a:p>
          <a:p>
            <a:pPr algn="ctr"/>
            <a:r>
              <a:rPr lang="ru-RU" sz="1550" i="1" dirty="0" smtClean="0">
                <a:solidFill>
                  <a:srgbClr val="0070C0"/>
                </a:solidFill>
              </a:rPr>
              <a:t>И так далее, при этом не забывай проверять (открывать) тайное место. </a:t>
            </a:r>
          </a:p>
          <a:p>
            <a:pPr algn="ctr"/>
            <a:r>
              <a:rPr lang="ru-RU" sz="1550" i="1" dirty="0" smtClean="0">
                <a:solidFill>
                  <a:srgbClr val="0070C0"/>
                </a:solidFill>
              </a:rPr>
              <a:t>Удачи тебе, юный друг, в поисках шустрой рыбки!</a:t>
            </a:r>
            <a:endParaRPr lang="ru-RU" sz="155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6142" y="1268760"/>
            <a:ext cx="296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1127153" y="3861048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62426" y="2618310"/>
            <a:ext cx="2402062" cy="3456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Уважаемые родители, данная игра предлагается ребёнку на этапе автоматизации </a:t>
            </a:r>
            <a:r>
              <a:rPr lang="en-US" sz="1400" dirty="0" smtClean="0">
                <a:solidFill>
                  <a:schemeClr val="tx1"/>
                </a:solidFill>
              </a:rPr>
              <a:t>[</a:t>
            </a:r>
            <a:r>
              <a:rPr lang="ru-RU" sz="1400" dirty="0" smtClean="0">
                <a:solidFill>
                  <a:schemeClr val="tx1"/>
                </a:solidFill>
              </a:rPr>
              <a:t>Р</a:t>
            </a:r>
            <a:r>
              <a:rPr lang="en-US" sz="1400" dirty="0" smtClean="0">
                <a:solidFill>
                  <a:schemeClr val="tx1"/>
                </a:solidFill>
              </a:rPr>
              <a:t>]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фразовой речи.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Поэтому необходим контроль взрослого за звучанием речи игрока.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Игровой приём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поможет мотивировать малыша – многократно проговаривать фразы с трудным звуком и таким образом, закрепить его правильное произношение в свободной речи.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1"/>
          <a:stretch/>
        </p:blipFill>
        <p:spPr>
          <a:xfrm>
            <a:off x="8146444" y="6091277"/>
            <a:ext cx="827583" cy="6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403648" y="4539398"/>
            <a:ext cx="1464122" cy="1337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2473"/>
            <a:ext cx="1471350" cy="13407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1" y="411771"/>
            <a:ext cx="1749960" cy="17499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799587" y="2163345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1619672" y="957328"/>
            <a:ext cx="742410" cy="6588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5973736" y="411771"/>
            <a:ext cx="1518293" cy="1363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5" y="2317377"/>
            <a:ext cx="1838311" cy="1838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97" y="2276784"/>
            <a:ext cx="1838311" cy="1838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53" y="4416126"/>
            <a:ext cx="1595398" cy="15734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4" y="490075"/>
            <a:ext cx="1792521" cy="1593352"/>
          </a:xfrm>
          <a:prstGeom prst="rect">
            <a:avLst/>
          </a:prstGeom>
        </p:spPr>
      </p:pic>
      <p:pic>
        <p:nvPicPr>
          <p:cNvPr id="18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8090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2473"/>
            <a:ext cx="1471350" cy="13407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1" y="411771"/>
            <a:ext cx="1749960" cy="17499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799587" y="2163345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1619672" y="4878912"/>
            <a:ext cx="742410" cy="6588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5973736" y="411771"/>
            <a:ext cx="1518293" cy="1363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5" y="2317377"/>
            <a:ext cx="1838311" cy="1838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97" y="2276784"/>
            <a:ext cx="1838311" cy="1838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53" y="4416126"/>
            <a:ext cx="1595398" cy="15734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0075"/>
            <a:ext cx="1792521" cy="15933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331640" y="4532473"/>
            <a:ext cx="1464122" cy="1337874"/>
          </a:xfrm>
          <a:prstGeom prst="rect">
            <a:avLst/>
          </a:prstGeom>
        </p:spPr>
      </p:pic>
      <p:pic>
        <p:nvPicPr>
          <p:cNvPr id="19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39475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8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331640" y="4323374"/>
            <a:ext cx="1464122" cy="13378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79" y="2041228"/>
            <a:ext cx="1838311" cy="1838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5" y="411771"/>
            <a:ext cx="1749960" cy="17499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2" y="2108156"/>
            <a:ext cx="1838311" cy="18383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82" y="4175302"/>
            <a:ext cx="1595398" cy="15734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0" y="461137"/>
            <a:ext cx="1792521" cy="15933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870308" y="2214949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6448000" y="1052736"/>
            <a:ext cx="788296" cy="6995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6162124" y="576026"/>
            <a:ext cx="1518293" cy="13635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92" y="4407995"/>
            <a:ext cx="1471350" cy="1340768"/>
          </a:xfrm>
          <a:prstGeom prst="rect">
            <a:avLst/>
          </a:prstGeom>
        </p:spPr>
      </p:pic>
      <p:pic>
        <p:nvPicPr>
          <p:cNvPr id="13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349376" y="2902318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9" y="4561298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75412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старание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 </a:t>
            </a:r>
          </a:p>
          <a:p>
            <a:pPr algn="ctr"/>
            <a:endParaRPr lang="ru-RU" sz="5400" b="1" dirty="0" smtClean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 игры.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50" y="3116859"/>
            <a:ext cx="2076307" cy="14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68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331640" y="4323374"/>
            <a:ext cx="1464122" cy="13378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79" y="2041228"/>
            <a:ext cx="1838311" cy="1838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5" y="411771"/>
            <a:ext cx="1749960" cy="17499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2" y="2108156"/>
            <a:ext cx="1838311" cy="18383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82" y="4175302"/>
            <a:ext cx="1595398" cy="15734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0" y="461137"/>
            <a:ext cx="1792521" cy="15933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870308" y="2214949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6448000" y="1052736"/>
            <a:ext cx="788296" cy="6995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6162124" y="576026"/>
            <a:ext cx="1518293" cy="13635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92" y="4407995"/>
            <a:ext cx="1471350" cy="1340768"/>
          </a:xfrm>
          <a:prstGeom prst="rect">
            <a:avLst/>
          </a:prstGeom>
        </p:spPr>
      </p:pic>
      <p:pic>
        <p:nvPicPr>
          <p:cNvPr id="3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11644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403648" y="4539398"/>
            <a:ext cx="1464122" cy="1337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2473"/>
            <a:ext cx="1471350" cy="1340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2194409"/>
            <a:ext cx="1838311" cy="1838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1" y="411771"/>
            <a:ext cx="1749960" cy="17499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71" y="4303811"/>
            <a:ext cx="1595398" cy="15734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8" y="490075"/>
            <a:ext cx="1792521" cy="15933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799587" y="2163345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1835696" y="3058187"/>
            <a:ext cx="742410" cy="6588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5973736" y="411771"/>
            <a:ext cx="1518293" cy="1363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83096"/>
            <a:ext cx="1838311" cy="1838311"/>
          </a:xfrm>
          <a:prstGeom prst="rect">
            <a:avLst/>
          </a:prstGeom>
        </p:spPr>
      </p:pic>
      <p:pic>
        <p:nvPicPr>
          <p:cNvPr id="14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8715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403648" y="4539398"/>
            <a:ext cx="1464122" cy="1337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2473"/>
            <a:ext cx="1471350" cy="13407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1" y="411771"/>
            <a:ext cx="1749960" cy="17499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71" y="4303811"/>
            <a:ext cx="1595398" cy="15734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8" y="490075"/>
            <a:ext cx="1792521" cy="15933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799587" y="2163345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4059118" y="3034959"/>
            <a:ext cx="742410" cy="6588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5973736" y="411771"/>
            <a:ext cx="1518293" cy="1363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5" y="2317377"/>
            <a:ext cx="1838311" cy="1838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7" y="2204864"/>
            <a:ext cx="1838311" cy="1838311"/>
          </a:xfrm>
          <a:prstGeom prst="rect">
            <a:avLst/>
          </a:prstGeom>
        </p:spPr>
      </p:pic>
      <p:pic>
        <p:nvPicPr>
          <p:cNvPr id="15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14110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1403648" y="4539398"/>
            <a:ext cx="1464122" cy="1337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32473"/>
            <a:ext cx="1471350" cy="13407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1" y="411771"/>
            <a:ext cx="1749960" cy="17499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18" y="490075"/>
            <a:ext cx="1792521" cy="159335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5799587" y="2163345"/>
            <a:ext cx="1866592" cy="1825112"/>
          </a:xfrm>
          <a:prstGeom prst="rect">
            <a:avLst/>
          </a:prstGeom>
        </p:spPr>
      </p:pic>
      <p:pic>
        <p:nvPicPr>
          <p:cNvPr id="36" name="Рисунок 3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>
            <a:off x="4200795" y="4757087"/>
            <a:ext cx="742410" cy="6588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5973736" y="411771"/>
            <a:ext cx="1518293" cy="1363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5" y="2317377"/>
            <a:ext cx="1838311" cy="1838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97" y="2276784"/>
            <a:ext cx="1838311" cy="1838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01" y="4303811"/>
            <a:ext cx="1595398" cy="1573461"/>
          </a:xfrm>
          <a:prstGeom prst="rect">
            <a:avLst/>
          </a:prstGeom>
        </p:spPr>
      </p:pic>
      <p:pic>
        <p:nvPicPr>
          <p:cNvPr id="16" name="006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82110" y="574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showWhenStopped="0">
                <p:cTn id="8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990" r="842" b="1931"/>
          <a:stretch/>
        </p:blipFill>
        <p:spPr>
          <a:xfrm>
            <a:off x="2125508" y="5199014"/>
            <a:ext cx="742261" cy="678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00" y="5193517"/>
            <a:ext cx="745925" cy="6797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56" y="5579251"/>
            <a:ext cx="931962" cy="9319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89" y="5273749"/>
            <a:ext cx="808813" cy="7976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97111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2887">
            <a:off x="8087086" y="4752009"/>
            <a:ext cx="946300" cy="925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0167" r="7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467"/>
          <a:stretch/>
        </p:blipFill>
        <p:spPr>
          <a:xfrm flipH="1">
            <a:off x="735415" y="2116176"/>
            <a:ext cx="2147262" cy="19055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0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7" y="4437112"/>
            <a:ext cx="931962" cy="931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56" b="93826" l="1574" r="97458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05264"/>
            <a:ext cx="887171" cy="8871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55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97103"/>
            <a:ext cx="908748" cy="807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91" b="93548" l="958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7208" r="17383" b="8539"/>
          <a:stretch/>
        </p:blipFill>
        <p:spPr>
          <a:xfrm>
            <a:off x="3212494" y="6045232"/>
            <a:ext cx="769724" cy="691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125" y="836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4222215" y="2852936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</p:spTree>
    <p:extLst>
      <p:ext uri="{BB962C8B-B14F-4D97-AF65-F5344CB8AC3E}">
        <p14:creationId xmlns:p14="http://schemas.microsoft.com/office/powerpoint/2010/main" val="32349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435</TotalTime>
  <Words>178</Words>
  <Application>Microsoft Office PowerPoint</Application>
  <PresentationFormat>Экран (4:3)</PresentationFormat>
  <Paragraphs>48</Paragraphs>
  <Slides>15</Slides>
  <Notes>15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</cp:revision>
  <dcterms:created xsi:type="dcterms:W3CDTF">2020-03-27T04:47:04Z</dcterms:created>
  <dcterms:modified xsi:type="dcterms:W3CDTF">2020-04-15T04:11:03Z</dcterms:modified>
</cp:coreProperties>
</file>